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7" r:id="rId3"/>
    <p:sldId id="298" r:id="rId4"/>
    <p:sldId id="257" r:id="rId5"/>
    <p:sldId id="258" r:id="rId6"/>
    <p:sldId id="259" r:id="rId7"/>
    <p:sldId id="260" r:id="rId8"/>
    <p:sldId id="262" r:id="rId9"/>
    <p:sldId id="261" r:id="rId10"/>
    <p:sldId id="265" r:id="rId11"/>
    <p:sldId id="267" r:id="rId12"/>
    <p:sldId id="268" r:id="rId13"/>
    <p:sldId id="269" r:id="rId14"/>
    <p:sldId id="296" r:id="rId15"/>
    <p:sldId id="293" r:id="rId16"/>
    <p:sldId id="271" r:id="rId17"/>
    <p:sldId id="272" r:id="rId18"/>
    <p:sldId id="275" r:id="rId19"/>
    <p:sldId id="276" r:id="rId20"/>
    <p:sldId id="29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441" autoAdjust="0"/>
  </p:normalViewPr>
  <p:slideViewPr>
    <p:cSldViewPr>
      <p:cViewPr>
        <p:scale>
          <a:sx n="70" d="100"/>
          <a:sy n="70" d="100"/>
        </p:scale>
        <p:origin x="-2820" y="-13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69A77-1C06-41C5-BC5E-861EF50FCA2E}" type="datetimeFigureOut">
              <a:rPr lang="en-US" smtClean="0"/>
              <a:t>7/13/2015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4503C-A878-44C3-AA9E-CEDAA63A86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69A77-1C06-41C5-BC5E-861EF50FCA2E}" type="datetimeFigureOut">
              <a:rPr lang="en-US" smtClean="0"/>
              <a:t>7/13/2015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4503C-A878-44C3-AA9E-CEDAA63A86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69A77-1C06-41C5-BC5E-861EF50FCA2E}" type="datetimeFigureOut">
              <a:rPr lang="en-US" smtClean="0"/>
              <a:t>7/13/2015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4503C-A878-44C3-AA9E-CEDAA63A86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69A77-1C06-41C5-BC5E-861EF50FCA2E}" type="datetimeFigureOut">
              <a:rPr lang="en-US" smtClean="0"/>
              <a:t>7/13/2015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4503C-A878-44C3-AA9E-CEDAA63A86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69A77-1C06-41C5-BC5E-861EF50FCA2E}" type="datetimeFigureOut">
              <a:rPr lang="en-US" smtClean="0"/>
              <a:t>7/13/2015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4503C-A878-44C3-AA9E-CEDAA63A86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69A77-1C06-41C5-BC5E-861EF50FCA2E}" type="datetimeFigureOut">
              <a:rPr lang="en-US" smtClean="0"/>
              <a:t>7/13/2015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4503C-A878-44C3-AA9E-CEDAA63A86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69A77-1C06-41C5-BC5E-861EF50FCA2E}" type="datetimeFigureOut">
              <a:rPr lang="en-US" smtClean="0"/>
              <a:t>7/13/2015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4503C-A878-44C3-AA9E-CEDAA63A86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69A77-1C06-41C5-BC5E-861EF50FCA2E}" type="datetimeFigureOut">
              <a:rPr lang="en-US" smtClean="0"/>
              <a:t>7/13/2015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4503C-A878-44C3-AA9E-CEDAA63A86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69A77-1C06-41C5-BC5E-861EF50FCA2E}" type="datetimeFigureOut">
              <a:rPr lang="en-US" smtClean="0"/>
              <a:t>7/13/2015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4503C-A878-44C3-AA9E-CEDAA63A86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69A77-1C06-41C5-BC5E-861EF50FCA2E}" type="datetimeFigureOut">
              <a:rPr lang="en-US" smtClean="0"/>
              <a:t>7/13/2015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4503C-A878-44C3-AA9E-CEDAA63A86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69A77-1C06-41C5-BC5E-861EF50FCA2E}" type="datetimeFigureOut">
              <a:rPr lang="en-US" smtClean="0"/>
              <a:t>7/13/2015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4503C-A878-44C3-AA9E-CEDAA63A86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B69A77-1C06-41C5-BC5E-861EF50FCA2E}" type="datetimeFigureOut">
              <a:rPr lang="en-US" smtClean="0"/>
              <a:t>7/13/2015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54503C-A878-44C3-AA9E-CEDAA63A860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mailto:jinlian.wang@mssm.ed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rongchenlab.org/wp-content/uploads/2014/11/AccessDatabaseEngine.zip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Guideline for </a:t>
            </a:r>
            <a:r>
              <a:rPr lang="en-US" dirty="0" err="1" smtClean="0"/>
              <a:t>ClinLabGeneticist</a:t>
            </a:r>
            <a:r>
              <a:rPr lang="en-US" dirty="0" smtClean="0"/>
              <a:t> tool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1752600"/>
          </a:xfrm>
          <a:solidFill>
            <a:schemeClr val="bg1"/>
          </a:solidFill>
        </p:spPr>
        <p:txBody>
          <a:bodyPr/>
          <a:lstStyle/>
          <a:p>
            <a:r>
              <a:rPr lang="en-US" sz="3600" dirty="0" err="1" smtClean="0">
                <a:solidFill>
                  <a:srgbClr val="002060"/>
                </a:solidFill>
              </a:rPr>
              <a:t>Jinlian</a:t>
            </a:r>
            <a:r>
              <a:rPr lang="en-US" sz="3600" dirty="0" smtClean="0">
                <a:solidFill>
                  <a:srgbClr val="002060"/>
                </a:solidFill>
              </a:rPr>
              <a:t> Wang</a:t>
            </a:r>
          </a:p>
          <a:p>
            <a:r>
              <a:rPr lang="en-US" sz="2000" dirty="0" smtClean="0">
                <a:solidFill>
                  <a:srgbClr val="002060"/>
                </a:solidFill>
              </a:rPr>
              <a:t>Jinlian.wang@mssm.edu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Sign in 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l="12119" t="18520" r="32066" b="29653"/>
          <a:stretch/>
        </p:blipFill>
        <p:spPr bwMode="auto">
          <a:xfrm>
            <a:off x="1143000" y="1981200"/>
            <a:ext cx="5638800" cy="3272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ounded Rectangular Callout 2"/>
          <p:cNvSpPr/>
          <p:nvPr/>
        </p:nvSpPr>
        <p:spPr>
          <a:xfrm>
            <a:off x="5715000" y="1676400"/>
            <a:ext cx="2819400" cy="990600"/>
          </a:xfrm>
          <a:prstGeom prst="wedgeRoundRectCallout">
            <a:avLst>
              <a:gd name="adj1" fmla="val -43771"/>
              <a:gd name="adj2" fmla="val 8635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User name is </a:t>
            </a:r>
            <a:r>
              <a:rPr lang="en-US" dirty="0" err="1" smtClean="0"/>
              <a:t>gmail</a:t>
            </a:r>
            <a:r>
              <a:rPr lang="en-US" dirty="0" smtClean="0"/>
              <a:t> email</a:t>
            </a:r>
            <a:endParaRPr lang="en-US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2362200" y="2819400"/>
            <a:ext cx="1905000" cy="914400"/>
          </a:xfrm>
          <a:prstGeom prst="wedgeRoundRectCallout">
            <a:avLst>
              <a:gd name="adj1" fmla="val 68211"/>
              <a:gd name="adj2" fmla="val 1467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Default password is CLG4reviewer</a:t>
            </a:r>
            <a:endParaRPr lang="en-US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6172200" y="3558209"/>
            <a:ext cx="2286000" cy="914400"/>
          </a:xfrm>
          <a:prstGeom prst="wedgeRoundRectCallout">
            <a:avLst>
              <a:gd name="adj1" fmla="val -61877"/>
              <a:gd name="adj2" fmla="val -2010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Pull down the menu and select Reviewer</a:t>
            </a:r>
            <a:endParaRPr lang="en-US" dirty="0"/>
          </a:p>
        </p:txBody>
      </p:sp>
      <p:sp>
        <p:nvSpPr>
          <p:cNvPr id="4" name="Explosion 1 3"/>
          <p:cNvSpPr/>
          <p:nvPr/>
        </p:nvSpPr>
        <p:spPr>
          <a:xfrm>
            <a:off x="4495800" y="4512366"/>
            <a:ext cx="1676400" cy="15240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 ‘Sign in’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Reviewer Panel</a:t>
            </a:r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l="13765" t="21448" r="30052" b="27312"/>
          <a:stretch/>
        </p:blipFill>
        <p:spPr bwMode="auto">
          <a:xfrm>
            <a:off x="914400" y="2057400"/>
            <a:ext cx="6565693" cy="3742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ounded Rectangular Callout 2"/>
          <p:cNvSpPr/>
          <p:nvPr/>
        </p:nvSpPr>
        <p:spPr>
          <a:xfrm>
            <a:off x="609600" y="4962938"/>
            <a:ext cx="2209800" cy="1056862"/>
          </a:xfrm>
          <a:prstGeom prst="wedgeRoundRectCallout">
            <a:avLst>
              <a:gd name="adj1" fmla="val 64844"/>
              <a:gd name="adj2" fmla="val -6816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 and Start reviewing your assignments </a:t>
            </a:r>
            <a:endParaRPr lang="en-US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5410200" y="5491369"/>
            <a:ext cx="2247900" cy="980666"/>
          </a:xfrm>
          <a:prstGeom prst="wedgeRoundRectCallout">
            <a:avLst>
              <a:gd name="adj1" fmla="val -51641"/>
              <a:gd name="adj2" fmla="val -9879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Your Reviewed Assignments Browse</a:t>
            </a:r>
            <a:endParaRPr lang="en-US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7010400" y="3352800"/>
            <a:ext cx="1600200" cy="752061"/>
          </a:xfrm>
          <a:prstGeom prst="wedgeRoundRectCallout">
            <a:avLst>
              <a:gd name="adj1" fmla="val -51641"/>
              <a:gd name="adj2" fmla="val -9879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Exit</a:t>
            </a:r>
            <a:endParaRPr lang="en-US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4161183" y="1828800"/>
            <a:ext cx="1600200" cy="752061"/>
          </a:xfrm>
          <a:prstGeom prst="wedgeRoundRectCallout">
            <a:avLst>
              <a:gd name="adj1" fmla="val 75067"/>
              <a:gd name="adj2" fmla="val 6860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 this to change your password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Assignments interface</a:t>
            </a:r>
            <a:endParaRPr 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l="14864" t="11200" r="28772" b="37267"/>
          <a:stretch/>
        </p:blipFill>
        <p:spPr bwMode="auto">
          <a:xfrm>
            <a:off x="762000" y="1295400"/>
            <a:ext cx="6741215" cy="3852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85" t="33154" r="27868" b="39043"/>
          <a:stretch/>
        </p:blipFill>
        <p:spPr bwMode="auto">
          <a:xfrm>
            <a:off x="2160104" y="4557092"/>
            <a:ext cx="6480313" cy="1891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ular Callout 2"/>
          <p:cNvSpPr/>
          <p:nvPr/>
        </p:nvSpPr>
        <p:spPr>
          <a:xfrm>
            <a:off x="6356073" y="3899455"/>
            <a:ext cx="1401417" cy="609600"/>
          </a:xfrm>
          <a:prstGeom prst="wedgeRoundRectCallout">
            <a:avLst>
              <a:gd name="adj1" fmla="val -21051"/>
              <a:gd name="adj2" fmla="val 13858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New assignment</a:t>
            </a:r>
            <a:endParaRPr lang="en-US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3886201" y="3478695"/>
            <a:ext cx="2214768" cy="841519"/>
          </a:xfrm>
          <a:prstGeom prst="wedgeRoundRectCallout">
            <a:avLst>
              <a:gd name="adj1" fmla="val 26001"/>
              <a:gd name="adj2" fmla="val -7040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Not completed assignment</a:t>
            </a:r>
            <a:endParaRPr lang="en-US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6858000" y="2362200"/>
            <a:ext cx="1401417" cy="609600"/>
          </a:xfrm>
          <a:prstGeom prst="wedgeRoundRectCallout">
            <a:avLst>
              <a:gd name="adj1" fmla="val -52256"/>
              <a:gd name="adj2" fmla="val 7336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 to start review</a:t>
            </a:r>
            <a:endParaRPr lang="en-US" dirty="0"/>
          </a:p>
        </p:txBody>
      </p:sp>
      <p:sp>
        <p:nvSpPr>
          <p:cNvPr id="4" name="Explosion 1 3"/>
          <p:cNvSpPr/>
          <p:nvPr/>
        </p:nvSpPr>
        <p:spPr>
          <a:xfrm>
            <a:off x="2341907" y="1143000"/>
            <a:ext cx="3890342" cy="2120345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If your assignment is not submitted, the status is ‘Modified’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7924800" y="2971800"/>
            <a:ext cx="228600" cy="1905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10"/>
          <a:stretch/>
        </p:blipFill>
        <p:spPr bwMode="auto">
          <a:xfrm>
            <a:off x="-6626" y="1961322"/>
            <a:ext cx="9102858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Reviewer’s master table</a:t>
            </a:r>
            <a:endParaRPr lang="en-US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5968719" y="2282688"/>
            <a:ext cx="1828800" cy="914400"/>
          </a:xfrm>
          <a:prstGeom prst="wedgeRoundRectCallout">
            <a:avLst>
              <a:gd name="adj1" fmla="val 60369"/>
              <a:gd name="adj2" fmla="val -1479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Save your assignment</a:t>
            </a:r>
            <a:endParaRPr lang="en-US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7086600" y="3349488"/>
            <a:ext cx="1828800" cy="914400"/>
          </a:xfrm>
          <a:prstGeom prst="wedgeRoundRectCallout">
            <a:avLst>
              <a:gd name="adj1" fmla="val 38631"/>
              <a:gd name="adj2" fmla="val -11044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Export assignment to excel</a:t>
            </a:r>
            <a:endParaRPr lang="en-US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7764389" y="1391479"/>
            <a:ext cx="1331843" cy="642730"/>
          </a:xfrm>
          <a:prstGeom prst="wedgeRoundRectCallout">
            <a:avLst>
              <a:gd name="adj1" fmla="val 27134"/>
              <a:gd name="adj2" fmla="val 9417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Go Home</a:t>
            </a:r>
            <a:endParaRPr lang="en-US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5935588" y="5738191"/>
            <a:ext cx="2294011" cy="914400"/>
          </a:xfrm>
          <a:prstGeom prst="wedgeRoundRectCallout">
            <a:avLst>
              <a:gd name="adj1" fmla="val 68452"/>
              <a:gd name="adj2" fmla="val 5042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 ‘Next’ to submit  your assignment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What does the master table function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Master table help you to diagnose each variants &amp; make decision based on some evidence.</a:t>
            </a:r>
          </a:p>
          <a:p>
            <a:r>
              <a:rPr lang="en-US" dirty="0" smtClean="0"/>
              <a:t>Check the detailed position information and structure of the variants through UCSC Genome browser.</a:t>
            </a:r>
          </a:p>
          <a:p>
            <a:r>
              <a:rPr lang="en-US" dirty="0" smtClean="0"/>
              <a:t>Look at the latest publication for each variants</a:t>
            </a:r>
          </a:p>
          <a:p>
            <a:r>
              <a:rPr lang="en-US" dirty="0" smtClean="0"/>
              <a:t>Review the pathogenic information of each variants from HGMD, OMIM, </a:t>
            </a:r>
            <a:r>
              <a:rPr lang="en-US" dirty="0" err="1" smtClean="0"/>
              <a:t>GeneCard</a:t>
            </a:r>
            <a:r>
              <a:rPr lang="en-US" dirty="0" smtClean="0"/>
              <a:t>, </a:t>
            </a:r>
            <a:r>
              <a:rPr lang="en-US" dirty="0" err="1" smtClean="0"/>
              <a:t>ClinVar</a:t>
            </a:r>
            <a:r>
              <a:rPr lang="en-US" dirty="0"/>
              <a:t> </a:t>
            </a:r>
            <a:r>
              <a:rPr lang="en-US" dirty="0" smtClean="0"/>
              <a:t>at both gene and variants levels</a:t>
            </a:r>
          </a:p>
          <a:p>
            <a:r>
              <a:rPr lang="en-US" dirty="0" smtClean="0"/>
              <a:t>Provide population frequency information for each variants from ESP6500, 1k genomes.</a:t>
            </a:r>
          </a:p>
          <a:p>
            <a:r>
              <a:rPr lang="en-US" dirty="0" smtClean="0"/>
              <a:t>Allow you to check the detailed information of each variants though embedded IGV browser.</a:t>
            </a:r>
          </a:p>
          <a:p>
            <a:r>
              <a:rPr lang="en-US" dirty="0" smtClean="0"/>
              <a:t>Comment with your expertise opinion on each variants.</a:t>
            </a:r>
          </a:p>
          <a:p>
            <a:r>
              <a:rPr lang="en-US" dirty="0" smtClean="0"/>
              <a:t>Auto save the assignments every five minutes</a:t>
            </a:r>
          </a:p>
          <a:p>
            <a:r>
              <a:rPr lang="en-US" dirty="0" smtClean="0"/>
              <a:t>Export your assignments in the format of excel.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299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10"/>
          <a:stretch/>
        </p:blipFill>
        <p:spPr bwMode="auto">
          <a:xfrm>
            <a:off x="152400" y="1447800"/>
            <a:ext cx="9102858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348" y="152400"/>
            <a:ext cx="8776252" cy="1295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en-US" sz="1200" b="1" dirty="0" smtClean="0"/>
              <a:t>Functions include</a:t>
            </a:r>
            <a:r>
              <a:rPr lang="en-US" sz="1200" b="1" dirty="0"/>
              <a:t>: 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/>
              <a:t>1) sort : click small triangle in the header of each column</a:t>
            </a:r>
            <a:br>
              <a:rPr lang="en-US" sz="1200" dirty="0"/>
            </a:br>
            <a:r>
              <a:rPr lang="en-US" sz="1200" dirty="0"/>
              <a:t>2) adjust the width of each column same as excel</a:t>
            </a:r>
            <a:br>
              <a:rPr lang="en-US" sz="1200" dirty="0"/>
            </a:br>
            <a:r>
              <a:rPr lang="en-US" sz="1200" dirty="0"/>
              <a:t>3) freeze column: select the column you want to freeze, right click the header, and put your mouse within the popup window,</a:t>
            </a:r>
            <a:br>
              <a:rPr lang="en-US" sz="1200" dirty="0"/>
            </a:br>
            <a:r>
              <a:rPr lang="en-US" sz="1200" dirty="0"/>
              <a:t>4) Hide  column: same as 3), check the column you want to hide,</a:t>
            </a:r>
            <a:br>
              <a:rPr lang="en-US" sz="1200" dirty="0"/>
            </a:br>
            <a:r>
              <a:rPr lang="en-US" sz="1200" dirty="0"/>
              <a:t>5) Comments: right click the cell you want to add comments, once the color is blue indicating the cell selected and you can make </a:t>
            </a:r>
            <a:r>
              <a:rPr lang="en-US" sz="1200" dirty="0" smtClean="0"/>
              <a:t>comments. </a:t>
            </a:r>
            <a:br>
              <a:rPr lang="en-US" sz="1200" dirty="0" smtClean="0"/>
            </a:br>
            <a:endParaRPr lang="en-US" sz="1200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4988611" y="3415748"/>
            <a:ext cx="1953863" cy="626166"/>
          </a:xfrm>
          <a:prstGeom prst="wedgeRoundRectCallout">
            <a:avLst>
              <a:gd name="adj1" fmla="val 22838"/>
              <a:gd name="adj2" fmla="val -7294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Right click the cell to add comments</a:t>
            </a:r>
            <a:endParaRPr lang="en-US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228600" y="2633869"/>
            <a:ext cx="2406917" cy="871331"/>
          </a:xfrm>
          <a:prstGeom prst="wedgeRoundRectCallout">
            <a:avLst>
              <a:gd name="adj1" fmla="val 26503"/>
              <a:gd name="adj2" fmla="val -6281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Right click the header to Freeze/add /remove columns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77" t="18298" r="41639" b="32608"/>
          <a:stretch/>
        </p:blipFill>
        <p:spPr bwMode="auto">
          <a:xfrm>
            <a:off x="2676246" y="2335696"/>
            <a:ext cx="2027583" cy="3591339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2" t="29528" r="25240" b="65399"/>
          <a:stretch/>
        </p:blipFill>
        <p:spPr bwMode="auto">
          <a:xfrm>
            <a:off x="5486399" y="2813602"/>
            <a:ext cx="2541041" cy="51186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33" t="87229" r="10828" b="2127"/>
          <a:stretch/>
        </p:blipFill>
        <p:spPr bwMode="auto">
          <a:xfrm>
            <a:off x="6629400" y="5953539"/>
            <a:ext cx="1891748" cy="77856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6" name="Rounded Rectangular Callout 5"/>
          <p:cNvSpPr/>
          <p:nvPr/>
        </p:nvSpPr>
        <p:spPr>
          <a:xfrm>
            <a:off x="5241235" y="6139069"/>
            <a:ext cx="1066800" cy="593035"/>
          </a:xfrm>
          <a:prstGeom prst="wedgeRoundRectCallout">
            <a:avLst>
              <a:gd name="adj1" fmla="val 79310"/>
              <a:gd name="adj2" fmla="val -2915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Auto save</a:t>
            </a:r>
            <a:endParaRPr lang="en-US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91" t="32428" r="37360" b="60688"/>
          <a:stretch/>
        </p:blipFill>
        <p:spPr bwMode="auto">
          <a:xfrm>
            <a:off x="4845795" y="4419599"/>
            <a:ext cx="3207026" cy="503583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2" name="Rounded Rectangular Callout 11"/>
          <p:cNvSpPr/>
          <p:nvPr/>
        </p:nvSpPr>
        <p:spPr>
          <a:xfrm>
            <a:off x="4845795" y="4982818"/>
            <a:ext cx="2080114" cy="785191"/>
          </a:xfrm>
          <a:prstGeom prst="wedgeRoundRectCallout">
            <a:avLst>
              <a:gd name="adj1" fmla="val 4730"/>
              <a:gd name="adj2" fmla="val -6745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Mouse over each cell show the out sourced link</a:t>
            </a:r>
            <a:endParaRPr lang="en-US" dirty="0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8" t="31929" r="61907" b="63678"/>
          <a:stretch/>
        </p:blipFill>
        <p:spPr bwMode="auto">
          <a:xfrm>
            <a:off x="706913" y="3810000"/>
            <a:ext cx="1033670" cy="32136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4" name="Rounded Rectangular Callout 13"/>
          <p:cNvSpPr/>
          <p:nvPr/>
        </p:nvSpPr>
        <p:spPr>
          <a:xfrm>
            <a:off x="457200" y="4419599"/>
            <a:ext cx="1752600" cy="849795"/>
          </a:xfrm>
          <a:prstGeom prst="wedgeRoundRectCallout">
            <a:avLst>
              <a:gd name="adj1" fmla="val 1527"/>
              <a:gd name="adj2" fmla="val -7373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Small icon indicates the comment made</a:t>
            </a:r>
            <a:endParaRPr lang="en-US" dirty="0"/>
          </a:p>
        </p:txBody>
      </p:sp>
      <p:sp>
        <p:nvSpPr>
          <p:cNvPr id="17" name="Rounded Rectangular Callout 16"/>
          <p:cNvSpPr/>
          <p:nvPr/>
        </p:nvSpPr>
        <p:spPr>
          <a:xfrm>
            <a:off x="4456504" y="1600200"/>
            <a:ext cx="2469405" cy="573157"/>
          </a:xfrm>
          <a:prstGeom prst="wedgeRoundRectCallout">
            <a:avLst>
              <a:gd name="adj1" fmla="val -22665"/>
              <a:gd name="adj2" fmla="val 7409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Click the header to sort each column</a:t>
            </a:r>
          </a:p>
        </p:txBody>
      </p:sp>
    </p:spTree>
    <p:extLst>
      <p:ext uri="{BB962C8B-B14F-4D97-AF65-F5344CB8AC3E}">
        <p14:creationId xmlns:p14="http://schemas.microsoft.com/office/powerpoint/2010/main" val="18952918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Submission</a:t>
            </a:r>
            <a:endParaRPr lang="en-US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461881"/>
            <a:ext cx="8686799" cy="5429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ounded Rectangular Callout 2"/>
          <p:cNvSpPr/>
          <p:nvPr/>
        </p:nvSpPr>
        <p:spPr>
          <a:xfrm>
            <a:off x="3352800" y="2819400"/>
            <a:ext cx="1752600" cy="762000"/>
          </a:xfrm>
          <a:prstGeom prst="wedgeRoundRectCallout">
            <a:avLst>
              <a:gd name="adj1" fmla="val 9601"/>
              <a:gd name="adj2" fmla="val 6771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Conform  your submission</a:t>
            </a:r>
            <a:endParaRPr lang="en-US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7086600" y="5257800"/>
            <a:ext cx="1828800" cy="990600"/>
          </a:xfrm>
          <a:prstGeom prst="wedgeRoundRectCallout">
            <a:avLst>
              <a:gd name="adj1" fmla="val 32491"/>
              <a:gd name="adj2" fmla="val 6691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 ‘Next’ to submit your assignment</a:t>
            </a:r>
            <a:endParaRPr lang="en-US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6400800" y="1146312"/>
            <a:ext cx="1752600" cy="834888"/>
          </a:xfrm>
          <a:prstGeom prst="wedgeRoundRectCallout">
            <a:avLst>
              <a:gd name="adj1" fmla="val 55534"/>
              <a:gd name="adj2" fmla="val 5181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Export your assignment to excel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Exported excel file</a:t>
            </a:r>
            <a:endParaRPr lang="en-US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524000"/>
            <a:ext cx="8229599" cy="5143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Submitted successfully</a:t>
            </a:r>
            <a:endParaRPr lang="en-US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l="10106" t="16763" r="33530" b="33461"/>
          <a:stretch/>
        </p:blipFill>
        <p:spPr bwMode="auto">
          <a:xfrm>
            <a:off x="990600" y="1600200"/>
            <a:ext cx="7010400" cy="3869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Explosion 1 3"/>
          <p:cNvSpPr/>
          <p:nvPr/>
        </p:nvSpPr>
        <p:spPr>
          <a:xfrm>
            <a:off x="4648200" y="4191000"/>
            <a:ext cx="4495800" cy="2683565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Submitted successfully, a email will automatically send to administrator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History browse</a:t>
            </a:r>
            <a:endParaRPr lang="en-US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52600"/>
            <a:ext cx="800100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ounded Rectangular Callout 2"/>
          <p:cNvSpPr/>
          <p:nvPr/>
        </p:nvSpPr>
        <p:spPr>
          <a:xfrm>
            <a:off x="6324600" y="2743200"/>
            <a:ext cx="2057400" cy="761999"/>
          </a:xfrm>
          <a:prstGeom prst="wedgeRoundRectCallout">
            <a:avLst>
              <a:gd name="adj1" fmla="val 31340"/>
              <a:gd name="adj2" fmla="val -8532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 to browse the history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Backend Database </a:t>
            </a:r>
            <a:r>
              <a:rPr lang="en-US" dirty="0"/>
              <a:t>S</a:t>
            </a:r>
            <a:r>
              <a:rPr lang="en-US" dirty="0" smtClean="0"/>
              <a:t>etup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US" dirty="0" smtClean="0"/>
              <a:t>For user install the software easily, we provide Microsoft Access 2010 (named wes.accdb) as the backend database instead of MySQL. </a:t>
            </a:r>
            <a:endParaRPr lang="en-US" dirty="0"/>
          </a:p>
          <a:p>
            <a:r>
              <a:rPr lang="en-US" dirty="0" smtClean="0"/>
              <a:t>Just put the execute file and wes.accdb together in a same folder. </a:t>
            </a:r>
          </a:p>
          <a:p>
            <a:r>
              <a:rPr lang="en-US" dirty="0" smtClean="0"/>
              <a:t>Make sure the Access database is enabled ( see next slide) before using the tool.</a:t>
            </a:r>
            <a:endParaRPr lang="en-US" dirty="0"/>
          </a:p>
          <a:p>
            <a:r>
              <a:rPr lang="en-US" dirty="0" smtClean="0"/>
              <a:t>Click the ClinLabGeneticst.exe . Then you will open the software.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7374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Comments and Feedback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Please contact me if you need source </a:t>
            </a:r>
            <a:r>
              <a:rPr lang="en-US" dirty="0" smtClean="0"/>
              <a:t>code by email</a:t>
            </a:r>
            <a:r>
              <a:rPr lang="en-US" dirty="0" smtClean="0"/>
              <a:t>: </a:t>
            </a:r>
          </a:p>
          <a:p>
            <a:r>
              <a:rPr lang="en-US" dirty="0" smtClean="0">
                <a:hlinkClick r:id="rId2"/>
              </a:rPr>
              <a:t>jinlian.wang@mssm.edu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39737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Click ‘Enable Content’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26"/>
          <a:stretch/>
        </p:blipFill>
        <p:spPr bwMode="auto">
          <a:xfrm>
            <a:off x="533400" y="1524001"/>
            <a:ext cx="8116570" cy="4330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own Arrow 3"/>
          <p:cNvSpPr/>
          <p:nvPr/>
        </p:nvSpPr>
        <p:spPr>
          <a:xfrm>
            <a:off x="2514600" y="1752600"/>
            <a:ext cx="4572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800" y="6010912"/>
            <a:ext cx="76962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If you met some problem such as “‘Microsoft.ACE.OLEDB.12.0″, please install </a:t>
            </a:r>
            <a:r>
              <a:rPr lang="en-US" dirty="0" err="1" smtClean="0">
                <a:solidFill>
                  <a:schemeClr val="tx1"/>
                </a:solidFill>
                <a:hlinkClick r:id="rId3"/>
              </a:rPr>
              <a:t>AccessDatabaseEngine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/>
              <a:t>by google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741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5" t="14505" r="34791" b="13541"/>
          <a:stretch/>
        </p:blipFill>
        <p:spPr bwMode="auto">
          <a:xfrm>
            <a:off x="779060" y="1371600"/>
            <a:ext cx="7069540" cy="526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382000" cy="6096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1800" dirty="0"/>
              <a:t>http://rongchenlab.org/software/clinlabgeneticist/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723331" y="4572000"/>
            <a:ext cx="1600200" cy="457200"/>
          </a:xfrm>
          <a:prstGeom prst="wedgeRoundRectCallout">
            <a:avLst>
              <a:gd name="adj1" fmla="val 38076"/>
              <a:gd name="adj2" fmla="val -15315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1. Download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1066800" y="3810000"/>
            <a:ext cx="16002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33400" y="4038600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Unzip and “Install”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82" t="1672" r="31965" b="85910"/>
          <a:stretch/>
        </p:blipFill>
        <p:spPr bwMode="auto">
          <a:xfrm>
            <a:off x="23884" y="1600200"/>
            <a:ext cx="9043916" cy="1419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ight Arrow 6"/>
          <p:cNvSpPr/>
          <p:nvPr/>
        </p:nvSpPr>
        <p:spPr>
          <a:xfrm>
            <a:off x="2438400" y="2818262"/>
            <a:ext cx="381000" cy="2001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24" r="30491" b="63060"/>
          <a:stretch/>
        </p:blipFill>
        <p:spPr bwMode="auto">
          <a:xfrm>
            <a:off x="76200" y="3657600"/>
            <a:ext cx="9043916" cy="1405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ight Arrow 7"/>
          <p:cNvSpPr/>
          <p:nvPr/>
        </p:nvSpPr>
        <p:spPr>
          <a:xfrm>
            <a:off x="1295400" y="4374106"/>
            <a:ext cx="381000" cy="2001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5943600"/>
            <a:ext cx="9216241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Make sure </a:t>
            </a:r>
            <a:r>
              <a:rPr lang="en-US" dirty="0" err="1" smtClean="0"/>
              <a:t>ClinLabGeneticist</a:t>
            </a:r>
            <a:r>
              <a:rPr lang="en-US" dirty="0" smtClean="0"/>
              <a:t> and wes.accdb in the same folder. Otherwise, the tool </a:t>
            </a:r>
            <a:r>
              <a:rPr lang="en-US" dirty="0" smtClean="0"/>
              <a:t>will not </a:t>
            </a:r>
            <a:r>
              <a:rPr lang="en-US" dirty="0" smtClean="0"/>
              <a:t>work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78276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/>
              <a:t>Double click “</a:t>
            </a:r>
            <a:r>
              <a:rPr lang="en-US" dirty="0" smtClean="0"/>
              <a:t>ClinLabGeneticist1.9Beta.exe” to start installation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l="32284" t="24350" r="31907" b="29212"/>
          <a:stretch/>
        </p:blipFill>
        <p:spPr bwMode="auto">
          <a:xfrm>
            <a:off x="3048000" y="2971800"/>
            <a:ext cx="3352800" cy="2717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Explosion 1 2"/>
          <p:cNvSpPr/>
          <p:nvPr/>
        </p:nvSpPr>
        <p:spPr>
          <a:xfrm>
            <a:off x="6248400" y="5303861"/>
            <a:ext cx="1676400" cy="14478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 ‘Next’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Installation path selection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l="32292" t="24686" r="32565" b="29477"/>
          <a:stretch/>
        </p:blipFill>
        <p:spPr bwMode="auto">
          <a:xfrm>
            <a:off x="543339" y="1828801"/>
            <a:ext cx="4876800" cy="397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Explosion 1 3"/>
          <p:cNvSpPr/>
          <p:nvPr/>
        </p:nvSpPr>
        <p:spPr>
          <a:xfrm>
            <a:off x="5257800" y="4038600"/>
            <a:ext cx="3352800" cy="2209799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You can use the default directory and </a:t>
            </a:r>
            <a:r>
              <a:rPr lang="en-US" dirty="0" err="1" smtClean="0"/>
              <a:t>click”Next</a:t>
            </a:r>
            <a:r>
              <a:rPr lang="en-US" dirty="0" smtClean="0"/>
              <a:t>”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Installing…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l="32066" t="24669" r="32248" b="29068"/>
          <a:stretch/>
        </p:blipFill>
        <p:spPr bwMode="auto">
          <a:xfrm>
            <a:off x="1219200" y="1676400"/>
            <a:ext cx="4346713" cy="3521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Explosion 1 2"/>
          <p:cNvSpPr/>
          <p:nvPr/>
        </p:nvSpPr>
        <p:spPr>
          <a:xfrm>
            <a:off x="5562600" y="3048000"/>
            <a:ext cx="2362200" cy="2057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Installing…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Installation done</a:t>
            </a:r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l="32085" t="24638" r="32327" b="28728"/>
          <a:stretch/>
        </p:blipFill>
        <p:spPr bwMode="auto">
          <a:xfrm>
            <a:off x="304800" y="1600200"/>
            <a:ext cx="5029199" cy="411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Explosion 1 2"/>
          <p:cNvSpPr/>
          <p:nvPr/>
        </p:nvSpPr>
        <p:spPr>
          <a:xfrm>
            <a:off x="3962400" y="2743200"/>
            <a:ext cx="3124200" cy="22098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Installed successfully. Click “Close”</a:t>
            </a:r>
            <a:endParaRPr lang="en-US" dirty="0"/>
          </a:p>
        </p:txBody>
      </p:sp>
      <p:sp>
        <p:nvSpPr>
          <p:cNvPr id="4" name="Explosion 1 3"/>
          <p:cNvSpPr/>
          <p:nvPr/>
        </p:nvSpPr>
        <p:spPr>
          <a:xfrm>
            <a:off x="5334000" y="4953000"/>
            <a:ext cx="3581400" cy="1856961"/>
          </a:xfrm>
          <a:prstGeom prst="irregularSeal1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After ‘Close’, please check your deskto</a:t>
            </a:r>
            <a:r>
              <a:rPr lang="en-US" dirty="0"/>
              <a:t>p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918</TotalTime>
  <Words>470</Words>
  <Application>Microsoft Office PowerPoint</Application>
  <PresentationFormat>On-screen Show (4:3)</PresentationFormat>
  <Paragraphs>73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Guideline for ClinLabGeneticist tool</vt:lpstr>
      <vt:lpstr>Backend Database Setup </vt:lpstr>
      <vt:lpstr>Click ‘Enable Content’</vt:lpstr>
      <vt:lpstr>http://rongchenlab.org/software/clinlabgeneticist/</vt:lpstr>
      <vt:lpstr>Unzip and “Install”</vt:lpstr>
      <vt:lpstr>Double click “ClinLabGeneticist1.9Beta.exe” to start installation</vt:lpstr>
      <vt:lpstr>Installation path selection</vt:lpstr>
      <vt:lpstr>Installing…</vt:lpstr>
      <vt:lpstr>Installation done</vt:lpstr>
      <vt:lpstr>Sign in </vt:lpstr>
      <vt:lpstr>Reviewer Panel</vt:lpstr>
      <vt:lpstr>Assignments interface</vt:lpstr>
      <vt:lpstr>Reviewer’s master table</vt:lpstr>
      <vt:lpstr>What does the master table function ?</vt:lpstr>
      <vt:lpstr>Functions include:  1) sort : click small triangle in the header of each column 2) adjust the width of each column same as excel 3) freeze column: select the column you want to freeze, right click the header, and put your mouse within the popup window, 4) Hide  column: same as 3), check the column you want to hide, 5) Comments: right click the cell you want to add comments, once the color is blue indicating the cell selected and you can make comments.  </vt:lpstr>
      <vt:lpstr>Submission</vt:lpstr>
      <vt:lpstr>Exported excel file</vt:lpstr>
      <vt:lpstr>Submitted successfully</vt:lpstr>
      <vt:lpstr>History browse</vt:lpstr>
      <vt:lpstr>Comments and Feedback</vt:lpstr>
    </vt:vector>
  </TitlesOfParts>
  <Company>Mount Sinai Medical Center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wangj27</dc:creator>
  <cp:lastModifiedBy>Wang, Jinlian</cp:lastModifiedBy>
  <cp:revision>49</cp:revision>
  <dcterms:created xsi:type="dcterms:W3CDTF">2014-08-12T15:28:52Z</dcterms:created>
  <dcterms:modified xsi:type="dcterms:W3CDTF">2015-07-13T20:35:23Z</dcterms:modified>
</cp:coreProperties>
</file>